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17" r:id="rId4"/>
    <p:sldId id="259" r:id="rId5"/>
    <p:sldId id="318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323" r:id="rId24"/>
    <p:sldId id="282" r:id="rId25"/>
    <p:sldId id="284" r:id="rId26"/>
    <p:sldId id="286" r:id="rId27"/>
    <p:sldId id="287" r:id="rId28"/>
    <p:sldId id="295" r:id="rId29"/>
    <p:sldId id="325" r:id="rId30"/>
    <p:sldId id="324" r:id="rId31"/>
    <p:sldId id="291" r:id="rId32"/>
    <p:sldId id="298" r:id="rId33"/>
    <p:sldId id="292" r:id="rId34"/>
    <p:sldId id="299" r:id="rId35"/>
    <p:sldId id="301" r:id="rId36"/>
    <p:sldId id="311" r:id="rId37"/>
    <p:sldId id="300" r:id="rId38"/>
    <p:sldId id="313" r:id="rId39"/>
    <p:sldId id="302" r:id="rId40"/>
    <p:sldId id="321" r:id="rId41"/>
    <p:sldId id="312" r:id="rId42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HelveticaNeueLT Std" panose="020B0604020202020204" pitchFamily="34" charset="0"/>
      <p:regular r:id="rId49"/>
    </p:embeddedFont>
    <p:embeddedFont>
      <p:font typeface="HelveticaNeueLT Std Med Cn" panose="020B0606030502030204" pitchFamily="34" charset="0"/>
      <p:regular r:id="rId50"/>
      <p: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7C3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12-Apr-19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12-Apr-19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12-Apr-19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12-Apr-19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12-Apr-19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12-Apr-19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12-Apr-19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12-Apr-19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12-Apr-19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12-Apr-19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12-Apr-19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12-Apr-19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9.png"/><Relationship Id="rId9" Type="http://schemas.microsoft.com/office/2007/relationships/diagramDrawing" Target="../diagrams/drawing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hub.docker.com/u/volosoft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s-demo-source" TargetMode="External"/><Relationship Id="rId2" Type="http://schemas.openxmlformats.org/officeDocument/2006/relationships/hyperlink" Target="https://abp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ms-demo-do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ikalkan/presentation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osp.net/blog/software-architecture/clean-architecture-part-1-databse-vs-domain/" TargetMode="External"/><Relationship Id="rId2" Type="http://schemas.openxmlformats.org/officeDocument/2006/relationships/hyperlink" Target="https://microservices.i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bp.i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72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HelveticaNeueLT Std Med Cn" panose="020B0606030502030204" pitchFamily="34" charset="0"/>
              </a:rPr>
              <a:t>MICROSERVICE IMPLEMENTATION: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8620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" panose="020B0604020202020204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92" y="1924048"/>
            <a:ext cx="6702632" cy="425291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Clean Architecture / Onion Architecture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only depend on the layer </a:t>
            </a:r>
            <a:r>
              <a:rPr lang="en-US" sz="2000" b="1" dirty="0">
                <a:latin typeface="HelveticaNeueLT Std" panose="020B0604020202020204" pitchFamily="34" charset="0"/>
              </a:rPr>
              <a:t>directly inside </a:t>
            </a:r>
            <a:r>
              <a:rPr lang="en-US" sz="2000" dirty="0">
                <a:latin typeface="HelveticaNeueLT Std" panose="020B0604020202020204" pitchFamily="34" charset="0"/>
              </a:rPr>
              <a:t>it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More organized, </a:t>
            </a:r>
            <a:r>
              <a:rPr lang="en-US" sz="2000" b="1" dirty="0">
                <a:latin typeface="HelveticaNeueLT Std" panose="020B0604020202020204" pitchFamily="34" charset="0"/>
              </a:rPr>
              <a:t>maintainable</a:t>
            </a:r>
            <a:r>
              <a:rPr lang="en-US" sz="2000" dirty="0">
                <a:latin typeface="HelveticaNeueLT Std" panose="020B0604020202020204" pitchFamily="34" charset="0"/>
              </a:rPr>
              <a:t>, reusable &amp; testable code base.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be a </a:t>
            </a:r>
            <a:r>
              <a:rPr lang="en-US" sz="2000" b="1" dirty="0">
                <a:latin typeface="HelveticaNeueLT Std" panose="020B0604020202020204" pitchFamily="34" charset="0"/>
              </a:rPr>
              <a:t>separated project </a:t>
            </a:r>
            <a:r>
              <a:rPr lang="en-US" sz="2000" dirty="0">
                <a:latin typeface="HelveticaNeueLT Std" panose="020B0604020202020204" pitchFamily="34" charset="0"/>
              </a:rPr>
              <a:t>(</a:t>
            </a:r>
            <a:r>
              <a:rPr lang="en-US" sz="2000" dirty="0" err="1">
                <a:latin typeface="HelveticaNeueLT Std" panose="020B0604020202020204" pitchFamily="34" charset="0"/>
              </a:rPr>
              <a:t>csproj</a:t>
            </a:r>
            <a:r>
              <a:rPr lang="en-US" sz="2000" dirty="0">
                <a:latin typeface="HelveticaNeueLT Std" panose="020B0604020202020204" pitchFamily="34" charset="0"/>
              </a:rPr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66" y="1874838"/>
            <a:ext cx="3730315" cy="3730315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75" y="4050503"/>
            <a:ext cx="3877830" cy="23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59" y="2101932"/>
            <a:ext cx="4902130" cy="430062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Each module corresponds to a </a:t>
            </a:r>
            <a:r>
              <a:rPr lang="en-US" sz="2000" b="1" dirty="0">
                <a:latin typeface="HelveticaNeueLT Std" panose="020B0604020202020204" pitchFamily="34" charset="0"/>
              </a:rPr>
              <a:t>bounded context </a:t>
            </a:r>
            <a:r>
              <a:rPr lang="en-US" sz="2000" dirty="0">
                <a:latin typeface="HelveticaNeueLT Std" panose="020B0604020202020204" pitchFamily="34" charset="0"/>
              </a:rPr>
              <a:t>in DDD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have a </a:t>
            </a:r>
            <a:r>
              <a:rPr lang="en-US" sz="2000" b="1" dirty="0">
                <a:latin typeface="HelveticaNeueLT Std" panose="020B0604020202020204" pitchFamily="34" charset="0"/>
              </a:rPr>
              <a:t>separated VS solutions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</a:t>
            </a:r>
            <a:r>
              <a:rPr lang="en-US" sz="2000" b="1" dirty="0">
                <a:latin typeface="HelveticaNeueLT Std" panose="020B0604020202020204" pitchFamily="34" charset="0"/>
              </a:rPr>
              <a:t>cross-reference</a:t>
            </a:r>
            <a:r>
              <a:rPr lang="en-US" sz="2000" dirty="0">
                <a:latin typeface="HelveticaNeueLT Std" panose="020B0604020202020204" pitchFamily="34" charset="0"/>
              </a:rPr>
              <a:t> to each other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module can be </a:t>
            </a:r>
            <a:r>
              <a:rPr lang="en-US" sz="2000" b="1" dirty="0">
                <a:latin typeface="HelveticaNeueLT Std" panose="020B0604020202020204" pitchFamily="34" charset="0"/>
              </a:rPr>
              <a:t>layered</a:t>
            </a:r>
            <a:r>
              <a:rPr lang="en-US" sz="2000" dirty="0">
                <a:latin typeface="HelveticaNeueLT Std" panose="020B0604020202020204" pitchFamily="34" charset="0"/>
              </a:rPr>
              <a:t> inside it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Modular in development</a:t>
            </a:r>
            <a:r>
              <a:rPr lang="en-US" sz="2000" dirty="0">
                <a:latin typeface="HelveticaNeueLT Std" panose="020B0604020202020204" pitchFamily="34" charset="0"/>
              </a:rPr>
              <a:t>, but still monolithic on runtime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6835320" y="2101932"/>
            <a:ext cx="4236721" cy="2974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6923065" y="2517033"/>
            <a:ext cx="1826526" cy="6324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160041" y="2517033"/>
            <a:ext cx="1826526" cy="662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6923065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152682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6923065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160041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836328" y="3165127"/>
            <a:ext cx="7359" cy="2625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8697376" y="3202454"/>
            <a:ext cx="455306" cy="2354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073304" y="4090060"/>
            <a:ext cx="0" cy="2578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173393" y="5262437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53681" y="5076701"/>
            <a:ext cx="0" cy="18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912443" y="2093489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4000188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6229805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4000188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6229805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4000188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6229805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906092" y="3256737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375029" y="3256738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7143068" y="441432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610742" y="250890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776370" y="2541227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648070" y="427760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776370" y="3698814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776370" y="4856401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509352" y="2882820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509352" y="40404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509352" y="51979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8056331" y="4040407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8056331" y="4860741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8056331" y="2850496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29" y="2184141"/>
            <a:ext cx="4912882" cy="248971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13" y="2045319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gets </a:t>
            </a:r>
            <a:r>
              <a:rPr lang="en-US" sz="1400" b="1" dirty="0">
                <a:latin typeface="HelveticaNeueLT Std" panose="020B0604020202020204" pitchFamily="34" charset="0"/>
              </a:rPr>
              <a:t>less load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can be </a:t>
            </a:r>
            <a:r>
              <a:rPr lang="en-US" sz="1400" b="1" dirty="0">
                <a:latin typeface="HelveticaNeueLT Std" panose="020B0604020202020204" pitchFamily="34" charset="0"/>
              </a:rPr>
              <a:t>scaled independently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Schema Changes</a:t>
            </a:r>
            <a:r>
              <a:rPr lang="en-US" sz="1800" dirty="0">
                <a:latin typeface="HelveticaNeueLT Std" panose="020B0604020202020204" pitchFamily="34" charset="0"/>
              </a:rPr>
              <a:t> only affects the related module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  <a:endParaRPr lang="en-US" sz="22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Cross-database </a:t>
            </a:r>
            <a:r>
              <a:rPr lang="en-US" sz="2000" b="1" dirty="0">
                <a:latin typeface="HelveticaNeueLT Std" panose="020B0604020202020204" pitchFamily="34" charset="0"/>
              </a:rPr>
              <a:t>joins </a:t>
            </a:r>
            <a:r>
              <a:rPr lang="en-US" sz="2000" dirty="0">
                <a:latin typeface="HelveticaNeueLT Std" panose="020B0604020202020204" pitchFamily="34" charset="0"/>
              </a:rPr>
              <a:t>is hard or impossible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Inter-module method calls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Data duplication / denormalization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Summary tables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Requires </a:t>
            </a:r>
            <a:r>
              <a:rPr lang="en-US" sz="2000" b="1" dirty="0">
                <a:latin typeface="HelveticaNeueLT Std" panose="020B0604020202020204" pitchFamily="34" charset="0"/>
              </a:rPr>
              <a:t>distributed transactions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853067" y="2075676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940812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6170429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940812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6170429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940812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6170429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846716" y="3238924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315653" y="3238925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7083692" y="4396510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49976" y="28650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449976" y="40225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49976" y="5180181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96955" y="4022594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96955" y="4842928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996955" y="2832683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00" y="3909362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4" y="2087619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20" y="2594407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2" y="4631539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01" y="3771061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17" y="2713511"/>
            <a:ext cx="4986870" cy="367720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 module can use the </a:t>
            </a:r>
            <a:r>
              <a:rPr lang="en-US" sz="2000" b="1" dirty="0">
                <a:latin typeface="HelveticaNeueLT Std" panose="020B0604020202020204" pitchFamily="34" charset="0"/>
              </a:rPr>
              <a:t>best DBMS</a:t>
            </a:r>
            <a:r>
              <a:rPr lang="en-US" sz="2000" dirty="0">
                <a:latin typeface="HelveticaNeueLT Std" panose="020B0604020202020204" pitchFamily="34" charset="0"/>
              </a:rPr>
              <a:t> for it.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Impossible to have cross-database </a:t>
            </a:r>
            <a:r>
              <a:rPr lang="en-US" sz="1800" b="1" dirty="0">
                <a:latin typeface="HelveticaNeueLT Std" panose="020B0604020202020204" pitchFamily="34" charset="0"/>
              </a:rPr>
              <a:t>joins and transactions</a:t>
            </a:r>
            <a:endParaRPr lang="en-US" sz="1400" dirty="0">
              <a:latin typeface="HelveticaNeueLT Std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2125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cxnSpLocks/>
          </p:cNvCxnSpPr>
          <p:nvPr/>
        </p:nvCxnSpPr>
        <p:spPr>
          <a:xfrm flipH="1">
            <a:off x="7713547" y="1962155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cxnSpLocks/>
          </p:cNvCxnSpPr>
          <p:nvPr/>
        </p:nvCxnSpPr>
        <p:spPr>
          <a:xfrm>
            <a:off x="4470023" y="1995660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2209576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495780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74" y="3834887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914807" y="4251518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5201011" y="4648679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37" y="5126269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620038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906242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70" y="4295577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3118124" y="1900504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6369762" y="1898759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2057770" y="2983014"/>
            <a:ext cx="8106896" cy="308527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7258382" y="4796470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3330386" y="4796470"/>
            <a:ext cx="1584421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1775AA-F413-438C-8986-714D12EC485B}"/>
              </a:ext>
            </a:extLst>
          </p:cNvPr>
          <p:cNvSpPr txBox="1"/>
          <p:nvPr/>
        </p:nvSpPr>
        <p:spPr>
          <a:xfrm>
            <a:off x="2949498" y="5226299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6FC1EF-62BC-4272-B253-458CEBB0F687}"/>
              </a:ext>
            </a:extLst>
          </p:cNvPr>
          <p:cNvSpPr txBox="1"/>
          <p:nvPr/>
        </p:nvSpPr>
        <p:spPr>
          <a:xfrm>
            <a:off x="7906242" y="5227228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395F3-2AAD-45C0-9B85-551FCA22C473}"/>
              </a:ext>
            </a:extLst>
          </p:cNvPr>
          <p:cNvCxnSpPr>
            <a:stCxn id="3" idx="0"/>
          </p:cNvCxnSpPr>
          <p:nvPr/>
        </p:nvCxnSpPr>
        <p:spPr>
          <a:xfrm flipV="1">
            <a:off x="3689156" y="4997603"/>
            <a:ext cx="305165" cy="228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ACDD32-F08F-4A4E-B0F1-D1836BE140CA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202968" y="4970606"/>
            <a:ext cx="442932" cy="256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59" y="1983179"/>
            <a:ext cx="585354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Benefits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gets </a:t>
            </a:r>
            <a:r>
              <a:rPr lang="en-US" sz="2000" b="1" dirty="0">
                <a:latin typeface="HelveticaNeueLT Std" panose="020B0604020202020204" pitchFamily="34" charset="0"/>
              </a:rPr>
              <a:t>less load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can be </a:t>
            </a:r>
            <a:r>
              <a:rPr lang="en-US" sz="2000" b="1" dirty="0">
                <a:latin typeface="HelveticaNeueLT Std" panose="020B0604020202020204" pitchFamily="34" charset="0"/>
              </a:rPr>
              <a:t>scaled independently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service can be separately </a:t>
            </a:r>
            <a:r>
              <a:rPr lang="en-US" sz="2000" b="1" dirty="0">
                <a:latin typeface="HelveticaNeueLT Std" panose="020B0604020202020204" pitchFamily="34" charset="0"/>
              </a:rPr>
              <a:t>developed</a:t>
            </a:r>
            <a:r>
              <a:rPr lang="en-US" sz="2000" dirty="0">
                <a:latin typeface="HelveticaNeueLT Std" panose="020B0604020202020204" pitchFamily="34" charset="0"/>
              </a:rPr>
              <a:t>, </a:t>
            </a:r>
            <a:r>
              <a:rPr lang="en-US" sz="2000" b="1" dirty="0">
                <a:latin typeface="HelveticaNeueLT Std" panose="020B0604020202020204" pitchFamily="34" charset="0"/>
              </a:rPr>
              <a:t>versioned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deployed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Every service can be developed using a </a:t>
            </a:r>
            <a:r>
              <a:rPr lang="en-US" sz="2000" b="1" dirty="0">
                <a:latin typeface="HelveticaNeueLT Std" panose="020B0604020202020204" pitchFamily="34" charset="0"/>
              </a:rPr>
              <a:t>different technology</a:t>
            </a:r>
            <a:r>
              <a:rPr lang="en-US" sz="2000" dirty="0">
                <a:latin typeface="HelveticaNeueLT Std" panose="020B0604020202020204" pitchFamily="34" charset="0"/>
              </a:rPr>
              <a:t>/platform/language as long as they use </a:t>
            </a:r>
            <a:r>
              <a:rPr lang="en-US" sz="2000" b="1" dirty="0">
                <a:latin typeface="HelveticaNeueLT Std" panose="020B0604020202020204" pitchFamily="34" charset="0"/>
              </a:rPr>
              <a:t>standard communication protocols</a:t>
            </a:r>
            <a:r>
              <a:rPr lang="en-US" sz="2000" dirty="0">
                <a:latin typeface="HelveticaNeueLT Std" panose="020B0604020202020204" pitchFamily="34" charset="0"/>
              </a:rPr>
              <a:t> (like TCP sockets, REST or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2" y="1983179"/>
            <a:ext cx="4815444" cy="30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7" y="1980005"/>
            <a:ext cx="501732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Challenges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Complexity of service-to-service communication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Network delays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Security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downs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Bottlenecks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endpoints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Centralized logging/tracing/monitoring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478" y="1908463"/>
            <a:ext cx="5327006" cy="31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97E73-8294-423C-AD22-DAEFCEC2D5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889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THE IMPLEMENTATION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3759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541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388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096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511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396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431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525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327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260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1233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388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7862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4389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08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169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1868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17367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0922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599084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3906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599084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2022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599083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1222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765835"/>
            <a:ext cx="9305476" cy="4649850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49" y="185638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1947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4204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19541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08770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37805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27299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194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7853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3780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071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7853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071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30" grpId="0" animBg="1"/>
      <p:bldP spid="33" grpId="0" animBg="1"/>
      <p:bldP spid="34" grpId="0" animBg="1"/>
      <p:bldP spid="36" grpId="0" animBg="1"/>
      <p:bldP spid="38" grpId="0" animBg="1"/>
      <p:bldP spid="46" grpId="0" animBg="1"/>
      <p:bldP spid="6" grpId="0"/>
      <p:bldP spid="48" grpId="0" animBg="1"/>
      <p:bldP spid="51" grpId="0" animBg="1"/>
      <p:bldP spid="7" grpId="0" animBg="1"/>
      <p:bldP spid="54" grpId="0" animBg="1"/>
      <p:bldP spid="5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14" y="1626645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31" y="1690688"/>
            <a:ext cx="3305533" cy="4745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1036450" y="5103674"/>
            <a:ext cx="6252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NeueLT Std" panose="020B0604020202020204" pitchFamily="34" charset="0"/>
              </a:rPr>
              <a:t>Source code:</a:t>
            </a:r>
            <a:br>
              <a:rPr lang="en-US" b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4"/>
              </a:rPr>
              <a:t>http://bit.ly/ms-demo-source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</a:rPr>
              <a:t> </a:t>
            </a:r>
          </a:p>
          <a:p>
            <a:r>
              <a:rPr lang="en-US" b="1" dirty="0">
                <a:latin typeface="HelveticaNeueLT Std" panose="020B0604020202020204" pitchFamily="34" charset="0"/>
              </a:rPr>
              <a:t>Documentation: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5"/>
              </a:rPr>
              <a:t>http://bit.ly/ms-demo-doc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endParaRPr lang="en-US" i="1" dirty="0">
              <a:latin typeface="HelveticaNeueLT Std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8B7E55-8AA2-426A-977D-1B72618AB829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021" y="2173422"/>
            <a:ext cx="6114803" cy="403940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source </a:t>
            </a:r>
            <a:r>
              <a:rPr lang="en-US" sz="2000" b="1" dirty="0" err="1">
                <a:latin typeface="HelveticaNeueLT Std" panose="020B0604020202020204" pitchFamily="34" charset="0"/>
              </a:rPr>
              <a:t>OpenId</a:t>
            </a:r>
            <a:r>
              <a:rPr lang="en-US" sz="2000" b="1" dirty="0">
                <a:latin typeface="HelveticaNeueLT Std" panose="020B0604020202020204" pitchFamily="34" charset="0"/>
              </a:rPr>
              <a:t> Connect</a:t>
            </a:r>
            <a:r>
              <a:rPr lang="en-US" sz="2000" dirty="0">
                <a:latin typeface="HelveticaNeueLT Std" panose="020B0604020202020204" pitchFamily="34" charset="0"/>
              </a:rPr>
              <a:t> &amp; </a:t>
            </a:r>
            <a:r>
              <a:rPr lang="en-US" sz="2000" b="1" dirty="0">
                <a:latin typeface="HelveticaNeueLT Std" panose="020B0604020202020204" pitchFamily="34" charset="0"/>
              </a:rPr>
              <a:t>OAuth 2.0</a:t>
            </a:r>
            <a:r>
              <a:rPr lang="en-US" sz="2000" dirty="0">
                <a:latin typeface="HelveticaNeueLT Std" panose="020B0604020202020204" pitchFamily="34" charset="0"/>
              </a:rPr>
              <a:t> server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Main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as a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Access Control for APIs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Single sign on / sign out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Grant Types (used in this solution)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Hybrid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Client credentials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latin typeface="HelveticaNeueLT Std" panose="020B0604020202020204" pitchFamily="34" charset="0"/>
                <a:hlinkClick r:id="rId2"/>
              </a:rPr>
              <a:t>https://identityserver.io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00" y="2173422"/>
            <a:ext cx="3483082" cy="23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CF93B2E8-E663-4B72-9578-3F6B8C542E8B}"/>
              </a:ext>
            </a:extLst>
          </p:cNvPr>
          <p:cNvSpPr txBox="1"/>
          <p:nvPr/>
        </p:nvSpPr>
        <p:spPr>
          <a:xfrm>
            <a:off x="8987078" y="3880899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9C46FD-DB5C-4DEC-9DF6-29705CF10293}"/>
              </a:ext>
            </a:extLst>
          </p:cNvPr>
          <p:cNvSpPr txBox="1"/>
          <p:nvPr/>
        </p:nvSpPr>
        <p:spPr>
          <a:xfrm rot="3004515">
            <a:off x="1858450" y="4479372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B1CFBC-CEF0-492B-AE5E-35DA218ECA22}"/>
              </a:ext>
            </a:extLst>
          </p:cNvPr>
          <p:cNvSpPr txBox="1"/>
          <p:nvPr/>
        </p:nvSpPr>
        <p:spPr>
          <a:xfrm rot="18551945">
            <a:off x="1785116" y="2958009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78122D-0ACD-4DFF-836B-BC078B3FA28E}"/>
              </a:ext>
            </a:extLst>
          </p:cNvPr>
          <p:cNvSpPr txBox="1"/>
          <p:nvPr/>
        </p:nvSpPr>
        <p:spPr>
          <a:xfrm rot="18551945">
            <a:off x="1254845" y="2781945"/>
            <a:ext cx="1974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Needs authentication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Hybrid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F0DC57-CAFA-402A-B092-CD964D740A40}"/>
              </a:ext>
            </a:extLst>
          </p:cNvPr>
          <p:cNvSpPr/>
          <p:nvPr/>
        </p:nvSpPr>
        <p:spPr>
          <a:xfrm>
            <a:off x="2861331" y="1861297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 (MVC)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6C125E-A9CB-454D-B619-4A3F02C78640}"/>
              </a:ext>
            </a:extLst>
          </p:cNvPr>
          <p:cNvSpPr/>
          <p:nvPr/>
        </p:nvSpPr>
        <p:spPr>
          <a:xfrm>
            <a:off x="2861330" y="5312103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10" name="Picture 4" descr="Image result for identityserver logo">
            <a:extLst>
              <a:ext uri="{FF2B5EF4-FFF2-40B4-BE49-F238E27FC236}">
                <a16:creationId xmlns:a16="http://schemas.microsoft.com/office/drawing/2014/main" id="{EB05CC38-00B8-4B99-8A23-817E993E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00" y="534274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browser">
            <a:extLst>
              <a:ext uri="{FF2B5EF4-FFF2-40B4-BE49-F238E27FC236}">
                <a16:creationId xmlns:a16="http://schemas.microsoft.com/office/drawing/2014/main" id="{9DD11291-EBB0-4B72-8F9C-9716DDD06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29" y="3648408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276D09-AB3B-49B1-A841-8C94697205E3}"/>
              </a:ext>
            </a:extLst>
          </p:cNvPr>
          <p:cNvSpPr txBox="1"/>
          <p:nvPr/>
        </p:nvSpPr>
        <p:spPr>
          <a:xfrm>
            <a:off x="808231" y="3752064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52AECD-B9F0-450F-843C-6A3971BDDCC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891675" y="2414972"/>
            <a:ext cx="969654" cy="123343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3605C5-0C1D-47FE-B5E8-174FFCA1551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91675" y="4163499"/>
            <a:ext cx="969654" cy="1148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EE049B-2E35-4318-80F1-CD8A9C4DABC1}"/>
              </a:ext>
            </a:extLst>
          </p:cNvPr>
          <p:cNvCxnSpPr>
            <a:cxnSpLocks/>
          </p:cNvCxnSpPr>
          <p:nvPr/>
        </p:nvCxnSpPr>
        <p:spPr>
          <a:xfrm>
            <a:off x="2066192" y="4123592"/>
            <a:ext cx="1043357" cy="1187258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3AB111-4A3E-4F90-AF06-675B2FCC0F8F}"/>
              </a:ext>
            </a:extLst>
          </p:cNvPr>
          <p:cNvCxnSpPr>
            <a:cxnSpLocks/>
          </p:cNvCxnSpPr>
          <p:nvPr/>
        </p:nvCxnSpPr>
        <p:spPr>
          <a:xfrm flipV="1">
            <a:off x="2052084" y="2414972"/>
            <a:ext cx="1038299" cy="126389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2E732E4-1F3C-40E5-8141-06741B100E4B}"/>
              </a:ext>
            </a:extLst>
          </p:cNvPr>
          <p:cNvSpPr txBox="1"/>
          <p:nvPr/>
        </p:nvSpPr>
        <p:spPr>
          <a:xfrm rot="3004515">
            <a:off x="1711987" y="4656763"/>
            <a:ext cx="1085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Redirected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7AE6FB-D317-4C52-BA3A-D8536DB7425E}"/>
              </a:ext>
            </a:extLst>
          </p:cNvPr>
          <p:cNvCxnSpPr/>
          <p:nvPr/>
        </p:nvCxnSpPr>
        <p:spPr>
          <a:xfrm>
            <a:off x="3551275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9146DFB-D161-4DA9-AD16-2F0FE1DE8C55}"/>
              </a:ext>
            </a:extLst>
          </p:cNvPr>
          <p:cNvSpPr txBox="1"/>
          <p:nvPr/>
        </p:nvSpPr>
        <p:spPr>
          <a:xfrm>
            <a:off x="3561702" y="3429000"/>
            <a:ext cx="820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- 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request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CC7950-6685-4BD5-8B89-2647441B5CC2}"/>
              </a:ext>
            </a:extLst>
          </p:cNvPr>
          <p:cNvCxnSpPr/>
          <p:nvPr/>
        </p:nvCxnSpPr>
        <p:spPr>
          <a:xfrm flipV="1">
            <a:off x="4499528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B1C9E98-0B2C-4737-8ACC-D5BEAD6C94D2}"/>
              </a:ext>
            </a:extLst>
          </p:cNvPr>
          <p:cNvSpPr txBox="1"/>
          <p:nvPr/>
        </p:nvSpPr>
        <p:spPr>
          <a:xfrm>
            <a:off x="4510161" y="3433916"/>
            <a:ext cx="1381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- Id 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- Access Token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7F1636-CD79-48A1-B6E5-4A7E26BE9B07}"/>
              </a:ext>
            </a:extLst>
          </p:cNvPr>
          <p:cNvSpPr txBox="1"/>
          <p:nvPr/>
        </p:nvSpPr>
        <p:spPr>
          <a:xfrm>
            <a:off x="3590908" y="5864523"/>
            <a:ext cx="1899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(Login &amp; Consent UI)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E33A264-4767-4228-8574-13FF09C83E29}"/>
              </a:ext>
            </a:extLst>
          </p:cNvPr>
          <p:cNvSpPr/>
          <p:nvPr/>
        </p:nvSpPr>
        <p:spPr>
          <a:xfrm>
            <a:off x="7085340" y="360982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3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05B3D51-9226-4571-BC2A-0F02EA7B1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32" y="362681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CDD0F09C-E687-471E-A137-F942F0F7BB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458950"/>
              </p:ext>
            </p:extLst>
          </p:nvPr>
        </p:nvGraphicFramePr>
        <p:xfrm>
          <a:off x="9846144" y="3100108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A670669-F7F0-40DB-919E-89A3957CCEDE}"/>
              </a:ext>
            </a:extLst>
          </p:cNvPr>
          <p:cNvSpPr txBox="1"/>
          <p:nvPr/>
        </p:nvSpPr>
        <p:spPr>
          <a:xfrm>
            <a:off x="9846144" y="451885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E2CB4B-F973-43F8-9D24-D6A0253B7DDB}"/>
              </a:ext>
            </a:extLst>
          </p:cNvPr>
          <p:cNvCxnSpPr>
            <a:cxnSpLocks/>
          </p:cNvCxnSpPr>
          <p:nvPr/>
        </p:nvCxnSpPr>
        <p:spPr>
          <a:xfrm>
            <a:off x="6220046" y="2414970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3A5D24-1693-4B4F-A810-8E9055198AA7}"/>
              </a:ext>
            </a:extLst>
          </p:cNvPr>
          <p:cNvCxnSpPr/>
          <p:nvPr/>
        </p:nvCxnSpPr>
        <p:spPr>
          <a:xfrm flipH="1">
            <a:off x="6230473" y="4163499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E127B6-9463-4A91-9869-AD5B7636607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988030" y="3886663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3E65F68-10ED-4F7E-B501-0805AABE0895}"/>
              </a:ext>
            </a:extLst>
          </p:cNvPr>
          <p:cNvSpPr txBox="1"/>
          <p:nvPr/>
        </p:nvSpPr>
        <p:spPr>
          <a:xfrm rot="2959306">
            <a:off x="6282040" y="2811824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234D9B-5871-491E-9B44-F2E0E9DD1773}"/>
              </a:ext>
            </a:extLst>
          </p:cNvPr>
          <p:cNvSpPr txBox="1"/>
          <p:nvPr/>
        </p:nvSpPr>
        <p:spPr>
          <a:xfrm rot="18713382">
            <a:off x="6142184" y="4485488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82520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3" grpId="0"/>
      <p:bldP spid="34" grpId="0"/>
      <p:bldP spid="30" grpId="0"/>
      <p:bldP spid="8" grpId="0" animBg="1"/>
      <p:bldP spid="9" grpId="0" animBg="1"/>
      <p:bldP spid="13" grpId="0"/>
      <p:bldP spid="32" grpId="0"/>
      <p:bldP spid="36" grpId="0"/>
      <p:bldP spid="40" grpId="0"/>
      <p:bldP spid="41" grpId="0"/>
      <p:bldP spid="42" grpId="0" animBg="1"/>
      <p:bldGraphic spid="39" grpId="0">
        <p:bldAsOne/>
      </p:bldGraphic>
      <p:bldP spid="44" grpId="0"/>
      <p:bldP spid="56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E0CBE8-F817-4EE8-9BB3-17A91BB6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278" y="2057194"/>
            <a:ext cx="4123291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 entrance </a:t>
            </a:r>
            <a:r>
              <a:rPr lang="en-US" sz="2000" dirty="0">
                <a:latin typeface="HelveticaNeueLT Std" panose="020B0604020202020204" pitchFamily="34" charset="0"/>
              </a:rPr>
              <a:t>point to the system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be used as </a:t>
            </a:r>
            <a:r>
              <a:rPr lang="en-US" sz="2000" b="1" dirty="0">
                <a:latin typeface="HelveticaNeueLT Std" panose="020B0604020202020204" pitchFamily="34" charset="0"/>
              </a:rPr>
              <a:t>load balancer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provide;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Auditing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Protocol translation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Used </a:t>
            </a:r>
            <a:r>
              <a:rPr lang="en-US" sz="2000" b="1" dirty="0">
                <a:latin typeface="HelveticaNeueLT Std" panose="020B0604020202020204" pitchFamily="34" charset="0"/>
              </a:rPr>
              <a:t>Ocelot</a:t>
            </a:r>
            <a:r>
              <a:rPr lang="en-US" sz="2000" dirty="0">
                <a:latin typeface="HelveticaNeueLT Std" panose="020B0604020202020204" pitchFamily="34" charset="0"/>
              </a:rPr>
              <a:t> in this solution</a:t>
            </a:r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9" y="1690688"/>
            <a:ext cx="412329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040" y="2361308"/>
            <a:ext cx="6310745" cy="413156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Protocols: </a:t>
            </a:r>
            <a:r>
              <a:rPr lang="en-US" sz="2000" b="1" dirty="0">
                <a:latin typeface="HelveticaNeueLT Std" panose="020B0604020202020204" pitchFamily="34" charset="0"/>
              </a:rPr>
              <a:t>REST</a:t>
            </a:r>
            <a:r>
              <a:rPr lang="en-US" sz="2000" dirty="0">
                <a:latin typeface="HelveticaNeueLT Std" panose="020B0604020202020204" pitchFamily="34" charset="0"/>
              </a:rPr>
              <a:t>, SOAP,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Authenticate </a:t>
            </a:r>
            <a:r>
              <a:rPr lang="en-US" sz="2000" dirty="0">
                <a:latin typeface="HelveticaNeueLT Std" panose="020B0604020202020204" pitchFamily="34" charset="0"/>
              </a:rPr>
              <a:t>over </a:t>
            </a:r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Always use the </a:t>
            </a:r>
            <a:r>
              <a:rPr lang="en-US" sz="2000" b="1" dirty="0">
                <a:latin typeface="HelveticaNeueLT Std" panose="020B0604020202020204" pitchFamily="34" charset="0"/>
              </a:rPr>
              <a:t>Internal Gateway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Temporary </a:t>
            </a:r>
            <a:r>
              <a:rPr lang="en-US" sz="2000" dirty="0">
                <a:latin typeface="HelveticaNeueLT Std" panose="020B0604020202020204" pitchFamily="34" charset="0"/>
              </a:rPr>
              <a:t>network/service downs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Retry </a:t>
            </a:r>
            <a:r>
              <a:rPr lang="en-US" sz="2000" dirty="0">
                <a:latin typeface="HelveticaNeueLT Std" panose="020B0604020202020204" pitchFamily="34" charset="0"/>
              </a:rPr>
              <a:t>policies (for GET, PUT &amp; DELETE)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Working with </a:t>
            </a:r>
            <a:r>
              <a:rPr lang="en-US" sz="2000" b="1" dirty="0">
                <a:latin typeface="HelveticaNeueLT Std" panose="020B0604020202020204" pitchFamily="34" charset="0"/>
              </a:rPr>
              <a:t>cached/duplicated</a:t>
            </a:r>
            <a:r>
              <a:rPr lang="en-US" sz="2000" dirty="0">
                <a:latin typeface="HelveticaNeueLT Std" panose="020B0604020202020204" pitchFamily="34" charset="0"/>
              </a:rPr>
              <a:t> data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Fallback </a:t>
            </a:r>
            <a:r>
              <a:rPr lang="en-US" sz="2000" dirty="0">
                <a:latin typeface="HelveticaNeueLT Std" panose="020B0604020202020204" pitchFamily="34" charset="0"/>
              </a:rPr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484706" y="3382803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484707" y="243694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484707" y="430579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83" y="3237085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4295108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244443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259875" y="3375118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65504" y="43527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683321" y="2713333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683319" y="3651955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677172" y="4582632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09498" y="3888509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489527" y="2346038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5894530" y="2328309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00745" y="2463546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00745" y="3271982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00744" y="428242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489527" y="5379828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028458" y="247774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028458" y="3215940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028458" y="3954196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083387" y="4054641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443605" y="4830373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589972" y="2463546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489527" y="1958388"/>
            <a:ext cx="187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5894530" y="1958976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07046" y="2666746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761509" y="2869946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761508" y="3879273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022273" y="2680948"/>
            <a:ext cx="1006185" cy="894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289222" y="2884148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289222" y="3622340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8549986" y="4257841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344151" y="4461041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761508" y="4688829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11284" y="4885727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156606" y="3504708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589972" y="3812485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07046" y="4485629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43" grpId="0"/>
      <p:bldP spid="44" grpId="0"/>
      <p:bldP spid="4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385" y="2478717"/>
            <a:ext cx="3900056" cy="347298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Publish</a:t>
            </a:r>
            <a:r>
              <a:rPr lang="en-US" sz="2000" dirty="0">
                <a:latin typeface="HelveticaNeueLT Std" panose="020B0604020202020204" pitchFamily="34" charset="0"/>
              </a:rPr>
              <a:t> messages to a </a:t>
            </a:r>
            <a:r>
              <a:rPr lang="en-US" sz="2000" b="1" dirty="0">
                <a:latin typeface="HelveticaNeueLT Std" panose="020B0604020202020204" pitchFamily="34" charset="0"/>
              </a:rPr>
              <a:t>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services may </a:t>
            </a:r>
            <a:r>
              <a:rPr lang="en-US" sz="2000" b="1" dirty="0">
                <a:latin typeface="HelveticaNeueLT Std" panose="020B0604020202020204" pitchFamily="34" charset="0"/>
              </a:rPr>
              <a:t>subscribe</a:t>
            </a:r>
            <a:r>
              <a:rPr lang="en-US" sz="2000" dirty="0">
                <a:latin typeface="HelveticaNeueLT Std" panose="020B0604020202020204" pitchFamily="34" charset="0"/>
              </a:rPr>
              <a:t> to same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subscriber gets a </a:t>
            </a:r>
            <a:r>
              <a:rPr lang="en-US" sz="2000" b="1" dirty="0">
                <a:latin typeface="HelveticaNeueLT Std" panose="020B0604020202020204" pitchFamily="34" charset="0"/>
              </a:rPr>
              <a:t>copy</a:t>
            </a:r>
            <a:r>
              <a:rPr lang="en-US" sz="2000" dirty="0">
                <a:latin typeface="HelveticaNeueLT Std" panose="020B0604020202020204" pitchFamily="34" charset="0"/>
              </a:rPr>
              <a:t> of each message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Ordered (FIFO) &amp; guaranteed delivery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Messaging applications may not be online at the same time</a:t>
            </a: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7756536" y="2676144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(topic)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37" y="2934194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88" y="2934194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39" y="2924149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90" y="2924149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41" y="2924149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793993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5825869" y="2676144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099256" y="3052572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6430687" y="3439045"/>
            <a:ext cx="2083127" cy="871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7399020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007404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 flipH="1">
            <a:off x="8035714" y="3429000"/>
            <a:ext cx="982951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9470571" y="3429000"/>
            <a:ext cx="173527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F79A3D-ED61-4AE7-9C6D-7E18CA351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78" y="1787099"/>
            <a:ext cx="6102817" cy="22370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7B06B4-6E77-47B6-8433-B7EBE2F40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078" y="4327243"/>
            <a:ext cx="9258300" cy="495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7A1872-9B3C-4C07-8DC6-4BC273687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078" y="5000920"/>
            <a:ext cx="10639425" cy="114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880016-25E8-4853-98F3-ADF700EEFCF5}"/>
              </a:ext>
            </a:extLst>
          </p:cNvPr>
          <p:cNvSpPr txBox="1"/>
          <p:nvPr/>
        </p:nvSpPr>
        <p:spPr>
          <a:xfrm>
            <a:off x="337929" y="1727037"/>
            <a:ext cx="869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592A55-CE60-4546-A2E8-612D3C5B0F8C}"/>
              </a:ext>
            </a:extLst>
          </p:cNvPr>
          <p:cNvSpPr txBox="1"/>
          <p:nvPr/>
        </p:nvSpPr>
        <p:spPr>
          <a:xfrm>
            <a:off x="337929" y="4069793"/>
            <a:ext cx="869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BCD766-4AFE-464A-92F6-A0043EE21E69}"/>
              </a:ext>
            </a:extLst>
          </p:cNvPr>
          <p:cNvSpPr txBox="1"/>
          <p:nvPr/>
        </p:nvSpPr>
        <p:spPr>
          <a:xfrm>
            <a:off x="337928" y="5037269"/>
            <a:ext cx="869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1249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C512224-4C7B-444B-BEA3-3F59122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89709"/>
            <a:ext cx="12192000" cy="2149289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HelveticaNeueLT Std Med Cn" panose="020B0606030502030204" pitchFamily="34" charset="0"/>
              </a:rPr>
              <a:t>WE ARE DEVELOPING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latin typeface="HelveticaNeueLT Std Med Cn" panose="020B0606030502030204" pitchFamily="34" charset="0"/>
              </a:rPr>
              <a:t>OPEN SOURCE AND COMMERCIAL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SOFTWARE DEVELOPMENT TOOLS</a:t>
            </a:r>
            <a:endParaRPr lang="en-US" sz="4400" dirty="0">
              <a:solidFill>
                <a:srgbClr val="0000FF"/>
              </a:solidFill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7966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FROM DEVELOPERS,TO DEVELOPERS!</a:t>
            </a:r>
            <a:endParaRPr lang="en-US" sz="28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2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CECD5E-C594-416A-A225-3A2EDF96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2043546"/>
            <a:ext cx="10382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6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 &amp; Synchronization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436332" y="2264920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8895068" y="226492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09" y="2119202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820" y="227241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436332" y="2936038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BlogId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CreatorId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 (</a:t>
            </a: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UserId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ReadCount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ViewCount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8895066" y="2927649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HelveticaNeueLT Std" panose="020B0604020202020204" pitchFamily="34" charset="0"/>
              </a:rPr>
              <a:t>UserName</a:t>
            </a:r>
            <a:endParaRPr lang="en-US" sz="1600" b="1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TwoFactorEnabled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139" y="2141537"/>
            <a:ext cx="4594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Requirements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has a single </a:t>
            </a:r>
            <a:r>
              <a:rPr lang="en-US" sz="2000" dirty="0" err="1">
                <a:latin typeface="HelveticaNeueLT Std" panose="020B0604020202020204" pitchFamily="34" charset="0"/>
              </a:rPr>
              <a:t>UserId</a:t>
            </a:r>
            <a:r>
              <a:rPr lang="en-US" sz="2000" dirty="0">
                <a:latin typeface="HelveticaNeueLT Std" panose="020B0604020202020204" pitchFamily="34" charset="0"/>
              </a:rPr>
              <a:t> and needs to other info (Name, Surname, Email…)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REST Call</a:t>
            </a:r>
            <a:r>
              <a:rPr lang="en-US" sz="1800" dirty="0">
                <a:latin typeface="HelveticaNeueLT Std" panose="020B0604020202020204" pitchFamily="34" charset="0"/>
              </a:rPr>
              <a:t>? Can be slow and also leads to a heavy load to the Identity (all services may use it)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service queries all posts and wants to perform a </a:t>
            </a:r>
            <a:r>
              <a:rPr lang="en-US" sz="2000" b="1" dirty="0">
                <a:latin typeface="HelveticaNeueLT Std" panose="020B0604020202020204" pitchFamily="34" charset="0"/>
              </a:rPr>
              <a:t>join in the database </a:t>
            </a:r>
            <a:r>
              <a:rPr lang="en-US" sz="2000" dirty="0">
                <a:latin typeface="HelveticaNeueLT Std" panose="020B0604020202020204" pitchFamily="34" charset="0"/>
              </a:rPr>
              <a:t>for a fast result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REST call is not practical at all</a:t>
            </a:r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 &amp; Synchronization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1770413" y="2959814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7897937" y="2959814"/>
            <a:ext cx="24157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45" y="279543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694" y="295981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1770414" y="3630932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BlogId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CreatorId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UserId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ReadCount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ViewCount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7897935" y="3622543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UserName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TwoFactorEnabled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4450441" y="3630932"/>
            <a:ext cx="2458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rgbClr val="00B050"/>
                </a:solidFill>
              </a:rPr>
              <a:t>BlogUsers</a:t>
            </a:r>
            <a:r>
              <a:rPr lang="en-US" sz="1600" u="sng" dirty="0">
                <a:solidFill>
                  <a:srgbClr val="00B050"/>
                </a:solidFill>
              </a:rPr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UserName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3837578" y="4115460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3693424" y="43234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2406528" y="2243578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Create a </a:t>
            </a:r>
            <a:r>
              <a:rPr lang="en-US" sz="2400" b="1" dirty="0">
                <a:latin typeface="HelveticaNeueLT Std Med Cn" panose="020B0606030502030204" pitchFamily="34" charset="0"/>
              </a:rPr>
              <a:t>local users collection </a:t>
            </a:r>
            <a:r>
              <a:rPr lang="en-US" sz="2400" dirty="0">
                <a:latin typeface="HelveticaNeueLT Std Med Cn" panose="020B0606030502030204" pitchFamily="34" charset="0"/>
              </a:rPr>
              <a:t>with only the </a:t>
            </a:r>
            <a:r>
              <a:rPr lang="en-US" sz="2400" b="1" dirty="0">
                <a:latin typeface="HelveticaNeueLT Std Med Cn" panose="020B0606030502030204" pitchFamily="34" charset="0"/>
              </a:rPr>
              <a:t>fields needed</a:t>
            </a:r>
            <a:r>
              <a:rPr lang="en-US" sz="2400" dirty="0">
                <a:latin typeface="HelveticaNeueLT Std Med Cn" panose="020B06060305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 &amp; Synchronization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452749" y="299005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95258" y="2990059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4" y="3663897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149" y="327000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129803" y="3815472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129803" y="2990059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95258" y="3858012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70859" y="5328538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06" y="5378027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511205" y="5508268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88950" y="2740561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454405" y="2740561"/>
            <a:ext cx="382715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888010" y="22055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7356763" y="2213114"/>
            <a:ext cx="2019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84004" y="3193259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74277" y="3193259"/>
            <a:ext cx="16209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408285" y="3396459"/>
            <a:ext cx="0" cy="581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90567" y="4353262"/>
            <a:ext cx="1062182" cy="9752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51331" y="4084367"/>
            <a:ext cx="1216892" cy="187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95258" y="4264412"/>
            <a:ext cx="1370446" cy="1064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239013" y="4709420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440933" y="4794938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443022" y="2877547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4588490" y="3480230"/>
            <a:ext cx="1633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query/Insert/delete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814853" y="3742404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/>
      <p:bldP spid="32" grpId="0"/>
      <p:bldP spid="33" grpId="0"/>
      <p:bldP spid="3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514210" y="2652326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700167" y="2652326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767018" y="480258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4328475" y="48025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7266494" y="4225964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7266495" y="30491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7266495" y="5148957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783224" y="2098653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971" y="408024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5138269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30566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40" y="212873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667" y="48195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9351376" y="4099078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68006" y="5194101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6231165" y="4502801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6231165" y="5079425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3293814" y="5079425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814693" y="3439145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460082" y="3433415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(hybrid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472357" y="500947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6361188" y="5206820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6324283" y="4297593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465109" y="3325586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470112" y="4521017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456909" y="5439612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589012" y="448625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618490" y="535626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618489" y="3261888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1441AC-62BF-4D54-946C-C5A95071F691}"/>
              </a:ext>
            </a:extLst>
          </p:cNvPr>
          <p:cNvSpPr txBox="1"/>
          <p:nvPr/>
        </p:nvSpPr>
        <p:spPr>
          <a:xfrm>
            <a:off x="1043954" y="5058371"/>
            <a:ext cx="69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auth</a:t>
            </a:r>
          </a:p>
          <a:p>
            <a:pPr algn="ctr"/>
            <a:r>
              <a:rPr lang="en-US" sz="1400" dirty="0"/>
              <a:t>cookie</a:t>
            </a:r>
            <a:endParaRPr lang="en-US" sz="1100" dirty="0"/>
          </a:p>
        </p:txBody>
      </p:sp>
      <p:pic>
        <p:nvPicPr>
          <p:cNvPr id="1026" name="Picture 2" descr="Image result for browser">
            <a:extLst>
              <a:ext uri="{FF2B5EF4-FFF2-40B4-BE49-F238E27FC236}">
                <a16:creationId xmlns:a16="http://schemas.microsoft.com/office/drawing/2014/main" id="{963E42A5-6CF1-4B5E-A80B-356869518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13" y="4819575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89548B-66F6-4757-A3B8-1ACBFD5B72E2}"/>
              </a:ext>
            </a:extLst>
          </p:cNvPr>
          <p:cNvCxnSpPr>
            <a:stCxn id="1026" idx="3"/>
            <a:endCxn id="44" idx="1"/>
          </p:cNvCxnSpPr>
          <p:nvPr/>
        </p:nvCxnSpPr>
        <p:spPr>
          <a:xfrm>
            <a:off x="1023804" y="5077121"/>
            <a:ext cx="743214" cy="230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E934FFA-D247-4083-8611-6FB9868F6E8E}"/>
              </a:ext>
            </a:extLst>
          </p:cNvPr>
          <p:cNvSpPr txBox="1"/>
          <p:nvPr/>
        </p:nvSpPr>
        <p:spPr>
          <a:xfrm>
            <a:off x="339184" y="4556205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1" grpId="0" animBg="1"/>
      <p:bldP spid="88" grpId="0"/>
      <p:bldP spid="90" grpId="0"/>
      <p:bldP spid="98" grpId="0"/>
      <p:bldP spid="99" grpId="0"/>
      <p:bldP spid="100" grpId="0"/>
      <p:bldP spid="106" grpId="0"/>
      <p:bldP spid="107" grpId="0"/>
      <p:bldP spid="108" grpId="0"/>
      <p:bldP spid="32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CA5B3-22C8-4304-B1FA-20354FA80123}"/>
              </a:ext>
            </a:extLst>
          </p:cNvPr>
          <p:cNvSpPr/>
          <p:nvPr/>
        </p:nvSpPr>
        <p:spPr>
          <a:xfrm flipH="1">
            <a:off x="6073142" y="577494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7" name="Picture 2" descr="Image result for rabbitmq logo">
            <a:extLst>
              <a:ext uri="{FF2B5EF4-FFF2-40B4-BE49-F238E27FC236}">
                <a16:creationId xmlns:a16="http://schemas.microsoft.com/office/drawing/2014/main" id="{D2A6FF09-2B84-48DD-9FB5-8FB4AC4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84" y="582443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55AA1-7BCE-4257-AE59-5F0B8D9542FA}"/>
              </a:ext>
            </a:extLst>
          </p:cNvPr>
          <p:cNvSpPr txBox="1"/>
          <p:nvPr/>
        </p:nvSpPr>
        <p:spPr>
          <a:xfrm>
            <a:off x="8131783" y="595467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918ADB82-8FC0-44D1-ABC4-1370927F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57" y="5371247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A14981-C744-4860-A25B-DF493314ED80}"/>
              </a:ext>
            </a:extLst>
          </p:cNvPr>
          <p:cNvSpPr/>
          <p:nvPr/>
        </p:nvSpPr>
        <p:spPr>
          <a:xfrm>
            <a:off x="4508793" y="4817574"/>
            <a:ext cx="25802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Product Microservice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5069D-9BFD-4454-8D1B-1EF2EB1E6700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5798934" y="5371247"/>
            <a:ext cx="1688410" cy="403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7970E-7C0D-4797-89FE-BEB1105D249D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4371689" y="5371247"/>
            <a:ext cx="1427245" cy="475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7FD58-E4A4-4AB3-BAF5-374CB644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93" y="1996696"/>
            <a:ext cx="8025366" cy="25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702CE7-A999-4CA2-B830-3DBC4C43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3781" y="1862616"/>
            <a:ext cx="8068294" cy="4351338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HelveticaNeueLT Std" panose="020B0604020202020204" pitchFamily="34" charset="0"/>
              </a:rPr>
              <a:t>Solution 1</a:t>
            </a:r>
            <a:r>
              <a:rPr lang="en-US" sz="2000" dirty="0">
                <a:latin typeface="HelveticaNeueLT Std" panose="020B0604020202020204" pitchFamily="34" charset="0"/>
              </a:rPr>
              <a:t>: Use </a:t>
            </a:r>
            <a:r>
              <a:rPr lang="en-US" sz="2000" b="1" dirty="0">
                <a:latin typeface="HelveticaNeueLT Std" panose="020B0604020202020204" pitchFamily="34" charset="0"/>
              </a:rPr>
              <a:t>CQRS &amp; Event Sourcing</a:t>
            </a:r>
            <a:r>
              <a:rPr lang="en-US" sz="2000" dirty="0">
                <a:latin typeface="HelveticaNeueLT Std" panose="020B0604020202020204" pitchFamily="34" charset="0"/>
              </a:rPr>
              <a:t> architecture which naturally solves this problem, but it has additional costs.</a:t>
            </a:r>
          </a:p>
          <a:p>
            <a:r>
              <a:rPr lang="en-US" sz="2000" b="1" u="sng" dirty="0">
                <a:latin typeface="HelveticaNeueLT Std" panose="020B0604020202020204" pitchFamily="34" charset="0"/>
              </a:rPr>
              <a:t>Solution 2</a:t>
            </a:r>
            <a:r>
              <a:rPr lang="en-US" sz="2000" dirty="0">
                <a:latin typeface="HelveticaNeueLT Std" panose="020B0604020202020204" pitchFamily="34" charset="0"/>
              </a:rPr>
              <a:t>: Save the event to the main database, in the same transaction with the entity insert, then publish the event by a </a:t>
            </a:r>
            <a:r>
              <a:rPr lang="en-US" sz="2000" b="1" dirty="0">
                <a:latin typeface="HelveticaNeueLT Std" panose="020B0604020202020204" pitchFamily="34" charset="0"/>
              </a:rPr>
              <a:t>background task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12DD-2C98-47DF-99AF-A2FF98B49004}"/>
              </a:ext>
            </a:extLst>
          </p:cNvPr>
          <p:cNvSpPr/>
          <p:nvPr/>
        </p:nvSpPr>
        <p:spPr>
          <a:xfrm>
            <a:off x="3416400" y="4145163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4" descr="Image result for sql server">
            <a:extLst>
              <a:ext uri="{FF2B5EF4-FFF2-40B4-BE49-F238E27FC236}">
                <a16:creationId xmlns:a16="http://schemas.microsoft.com/office/drawing/2014/main" id="{30EDC0D4-B2F4-4843-851F-33DE18FA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27" y="4577546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A5C6-34C6-416C-A67E-AE8D496E409E}"/>
              </a:ext>
            </a:extLst>
          </p:cNvPr>
          <p:cNvSpPr/>
          <p:nvPr/>
        </p:nvSpPr>
        <p:spPr>
          <a:xfrm>
            <a:off x="3925224" y="552879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D6A2B-D121-4E85-A0FB-58703B50DE25}"/>
              </a:ext>
            </a:extLst>
          </p:cNvPr>
          <p:cNvSpPr/>
          <p:nvPr/>
        </p:nvSpPr>
        <p:spPr>
          <a:xfrm flipH="1">
            <a:off x="8161540" y="543792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AEEAE22E-2E8C-47FE-86E8-A0C335C6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82" y="548741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C8F85E-61E2-402B-A4B2-8357556DD26E}"/>
              </a:ext>
            </a:extLst>
          </p:cNvPr>
          <p:cNvSpPr txBox="1"/>
          <p:nvPr/>
        </p:nvSpPr>
        <p:spPr>
          <a:xfrm>
            <a:off x="10220181" y="561765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A1036-F79E-4EA6-B29E-664C8BB5B363}"/>
              </a:ext>
            </a:extLst>
          </p:cNvPr>
          <p:cNvCxnSpPr>
            <a:stCxn id="13" idx="2"/>
            <a:endCxn id="15" idx="3"/>
          </p:cNvCxnSpPr>
          <p:nvPr/>
        </p:nvCxnSpPr>
        <p:spPr>
          <a:xfrm flipH="1">
            <a:off x="2425559" y="4551563"/>
            <a:ext cx="2251605" cy="50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A00F0-DAD0-44A8-84BA-CFAAF434EBCE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6446752" y="5714759"/>
            <a:ext cx="1714788" cy="1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F3DD6-DE6F-47F6-9415-43385E6FAB9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23756" y="5393860"/>
            <a:ext cx="1401468" cy="33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05C927-158F-433F-899F-D0641E82106F}"/>
              </a:ext>
            </a:extLst>
          </p:cNvPr>
          <p:cNvSpPr txBox="1"/>
          <p:nvPr/>
        </p:nvSpPr>
        <p:spPr>
          <a:xfrm>
            <a:off x="6604824" y="5714758"/>
            <a:ext cx="1538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events</a:t>
            </a:r>
          </a:p>
          <a:p>
            <a:pPr algn="ctr"/>
            <a:r>
              <a:rPr lang="en-US" sz="1600" dirty="0"/>
              <a:t>(with retry)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649CE-32D1-49EE-A0B4-31001259197F}"/>
              </a:ext>
            </a:extLst>
          </p:cNvPr>
          <p:cNvSpPr txBox="1"/>
          <p:nvPr/>
        </p:nvSpPr>
        <p:spPr>
          <a:xfrm>
            <a:off x="3073636" y="4810961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entity +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AF455-58B5-4D9B-AC51-A83CE894FB25}"/>
              </a:ext>
            </a:extLst>
          </p:cNvPr>
          <p:cNvSpPr txBox="1"/>
          <p:nvPr/>
        </p:nvSpPr>
        <p:spPr>
          <a:xfrm>
            <a:off x="2434514" y="5547331"/>
            <a:ext cx="12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events</a:t>
            </a:r>
          </a:p>
        </p:txBody>
      </p:sp>
    </p:spTree>
    <p:extLst>
      <p:ext uri="{BB962C8B-B14F-4D97-AF65-F5344CB8AC3E}">
        <p14:creationId xmlns:p14="http://schemas.microsoft.com/office/powerpoint/2010/main" val="110328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  <p:bldP spid="22" grpId="0"/>
      <p:bldP spid="32" grpId="0"/>
      <p:bldP spid="33" grpId="0"/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912" y="1974067"/>
            <a:ext cx="3761854" cy="435133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HelveticaNeueLT Std" panose="020B0604020202020204" pitchFamily="34" charset="0"/>
              </a:rPr>
              <a:t>Serilog</a:t>
            </a:r>
            <a:r>
              <a:rPr lang="en-US" sz="2000" dirty="0">
                <a:latin typeface="HelveticaNeueLT Std" panose="020B0604020202020204" pitchFamily="34" charset="0"/>
              </a:rPr>
              <a:t>: A powerful dotnet </a:t>
            </a:r>
            <a:r>
              <a:rPr lang="en-US" sz="2000" b="1" dirty="0">
                <a:latin typeface="HelveticaNeueLT Std" panose="020B0604020202020204" pitchFamily="34" charset="0"/>
              </a:rPr>
              <a:t>logging </a:t>
            </a:r>
            <a:r>
              <a:rPr lang="en-US" sz="2000" dirty="0">
                <a:latin typeface="HelveticaNeueLT Std" panose="020B0604020202020204" pitchFamily="34" charset="0"/>
              </a:rPr>
              <a:t>library that can write logs to various of destinations including Elasticsearch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Elasticsearch</a:t>
            </a:r>
            <a:r>
              <a:rPr lang="en-US" sz="2000" dirty="0">
                <a:latin typeface="HelveticaNeueLT Std" panose="020B0604020202020204" pitchFamily="34" charset="0"/>
              </a:rPr>
              <a:t>: A distributed, RESTful </a:t>
            </a:r>
            <a:r>
              <a:rPr lang="en-US" sz="2000" b="1" dirty="0">
                <a:latin typeface="HelveticaNeueLT Std" panose="020B0604020202020204" pitchFamily="34" charset="0"/>
              </a:rPr>
              <a:t>search and analytics engine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Kibana UI</a:t>
            </a:r>
            <a:r>
              <a:rPr lang="en-US" sz="2000" dirty="0">
                <a:latin typeface="HelveticaNeueLT Std" panose="020B0604020202020204" pitchFamily="34" charset="0"/>
              </a:rPr>
              <a:t>: </a:t>
            </a:r>
            <a:r>
              <a:rPr lang="en-US" sz="2000" b="1" dirty="0">
                <a:latin typeface="HelveticaNeueLT Std" panose="020B0604020202020204" pitchFamily="34" charset="0"/>
              </a:rPr>
              <a:t>Visualizer</a:t>
            </a:r>
            <a:r>
              <a:rPr lang="en-US" sz="2000" dirty="0">
                <a:latin typeface="HelveticaNeueLT Std" panose="020B0604020202020204" pitchFamily="34" charset="0"/>
              </a:rPr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5851438" y="3163837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37" y="3168659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8416038" y="3163836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69" y="3116774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5851438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064542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8277646" y="1993898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9490750" y="1981635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6384837" y="2346042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6803609" y="2346042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6955201" y="2346042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343067" y="2333779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050050" y="3509199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438" y="4023635"/>
            <a:ext cx="4706110" cy="246924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414FD6-C56C-42B8-91FC-15556D96D1A0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Running on Docker Containers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CB2760-BD5B-4A46-B5A0-1E26904B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The solution has been configured to run on </a:t>
            </a:r>
            <a:r>
              <a:rPr lang="en-US" sz="2000" b="1" dirty="0">
                <a:latin typeface="HelveticaNeueLT Std" panose="020B0604020202020204" pitchFamily="34" charset="0"/>
              </a:rPr>
              <a:t>docker-compose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Images are published to the Docker Hub: </a:t>
            </a:r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https://hub.docker.com/u/volosoft</a:t>
            </a:r>
            <a:r>
              <a:rPr lang="en-US" sz="2000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9ADFB8-9FFF-4CAD-AFD7-A696855D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771" y="2139951"/>
            <a:ext cx="31718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framework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</a:t>
            </a: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</a:rPr>
              <a:t> 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Source code of the demo solution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http://bit.ly/ms-demo-source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Documentation of the source code 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http://bit.ly/ms-demo-doc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0E265D80-EB6C-4EA7-A1FF-9E47828F9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1.000.000+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1979460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3508811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GitHub: </a:t>
            </a:r>
            <a:r>
              <a:rPr lang="en-US" sz="2000" dirty="0">
                <a:latin typeface="HelveticaNeueLT Std" panose="020B0604020202020204" pitchFamily="34" charset="0"/>
              </a:rPr>
              <a:t>@hikalkan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2917825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2898715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530215"/>
            <a:ext cx="54713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THANK YOU!</a:t>
            </a:r>
            <a:endParaRPr lang="en-US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DD32E-4099-415B-B624-DB4126A22101}"/>
              </a:ext>
            </a:extLst>
          </p:cNvPr>
          <p:cNvSpPr txBox="1"/>
          <p:nvPr/>
        </p:nvSpPr>
        <p:spPr>
          <a:xfrm>
            <a:off x="384789" y="5390395"/>
            <a:ext cx="1142242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/>
              <a:t>Presentation: </a:t>
            </a:r>
            <a:r>
              <a:rPr lang="en-US" sz="3800" dirty="0">
                <a:hlinkClick r:id="rId4"/>
              </a:rPr>
              <a:t>https://github.com/hikalkan/presentations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54120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267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https://docs.microsoft.com/en-us/dotnet/standard/microservices-architecture/</a:t>
            </a:r>
          </a:p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https://microservices.io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  <a:hlinkClick r:id="rId3"/>
              </a:rPr>
              <a:t>https://crosp.net/blog/software-architecture/clean-architecture-part-1-databse-vs-domain/</a:t>
            </a:r>
            <a:endParaRPr lang="en-US" sz="2000" dirty="0">
              <a:latin typeface="HelveticaNeueLT Std" panose="020B0604020202020204" pitchFamily="34" charset="0"/>
            </a:endParaRP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91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6A78FC4D-50C6-488D-A193-50FCF058C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ABP </a:t>
            </a:r>
            <a:r>
              <a:rPr lang="en-US" sz="4000" dirty="0" err="1">
                <a:latin typeface="HelveticaNeueLT Std Med Cn" panose="020B0606030502030204" pitchFamily="34" charset="0"/>
              </a:rPr>
              <a:t>vNEXT</a:t>
            </a: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1638794"/>
            <a:ext cx="5812971" cy="479763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Microservice focused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Modular &amp; extensible architecture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Some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Driven Design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Multi-Tenancy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Virtual File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Forms &amp; Tag Helpers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Theming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Background jobs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HTTP Client Proxies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Database Agnostic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  <a:hlinkClick r:id="rId3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  <a:hlinkClick r:id="rId3"/>
              </a:rPr>
              <a:t>abp.io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</p:spTree>
    <p:extLst>
      <p:ext uri="{BB962C8B-B14F-4D97-AF65-F5344CB8AC3E}">
        <p14:creationId xmlns:p14="http://schemas.microsoft.com/office/powerpoint/2010/main" val="190841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644B7E-391E-433E-A42F-A741F062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12" y="2894410"/>
            <a:ext cx="5289295" cy="28176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FROM MONOLITHIC TO MICROSERVICE:</a:t>
            </a:r>
            <a:br>
              <a:rPr lang="en-US" sz="2400" b="1" dirty="0">
                <a:latin typeface="HelveticaNeueLT Std Med Cn" panose="020B0606030502030204" pitchFamily="34" charset="0"/>
              </a:rPr>
            </a:br>
            <a:r>
              <a:rPr lang="en-US" sz="2400" i="1" dirty="0">
                <a:latin typeface="HelveticaNeueLT Std Med Cn" panose="020B0606030502030204" pitchFamily="34" charset="0"/>
              </a:rPr>
              <a:t>CHALLENGES OF THE DISTRIBUTED ARCHITECTURE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5033781-CD5E-4B09-B328-AF49310E603E}"/>
              </a:ext>
            </a:extLst>
          </p:cNvPr>
          <p:cNvSpPr/>
          <p:nvPr/>
        </p:nvSpPr>
        <p:spPr>
          <a:xfrm>
            <a:off x="6832541" y="2869548"/>
            <a:ext cx="4521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THE </a:t>
            </a:r>
            <a:r>
              <a:rPr lang="en-US" sz="2400" b="1" dirty="0">
                <a:latin typeface="HelveticaNeueLT Std Med Cn" panose="020B0606030502030204" pitchFamily="34" charset="0"/>
              </a:rPr>
              <a:t>IMPLEMENTATION</a:t>
            </a:r>
            <a:endParaRPr lang="en-US" sz="2400" dirty="0">
              <a:latin typeface="HelveticaNeueLT Std Med Cn" panose="020B0606030502030204" pitchFamily="34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7E1C5F9-EAFB-4C94-9310-70CB6F3DBA66}"/>
              </a:ext>
            </a:extLst>
          </p:cNvPr>
          <p:cNvSpPr/>
          <p:nvPr/>
        </p:nvSpPr>
        <p:spPr>
          <a:xfrm>
            <a:off x="590212" y="2156800"/>
            <a:ext cx="2341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31070D0-0621-47D4-AD9A-7D16BC3F72FE}"/>
              </a:ext>
            </a:extLst>
          </p:cNvPr>
          <p:cNvSpPr/>
          <p:nvPr/>
        </p:nvSpPr>
        <p:spPr>
          <a:xfrm>
            <a:off x="6832541" y="2156800"/>
            <a:ext cx="2501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II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3404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FROM MONOLITHIC TO MICROSERVICE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3200" dirty="0">
                <a:latin typeface="HelveticaNeueLT Std Med Cn" panose="020B0606030502030204" pitchFamily="34" charset="0"/>
              </a:rPr>
              <a:t>CHALLENGES OF THE DISTRIBUTED ARCHITECTURE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98" y="2372868"/>
            <a:ext cx="6270165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</a:t>
            </a:r>
            <a:r>
              <a:rPr lang="en-US" sz="2000" dirty="0">
                <a:latin typeface="HelveticaNeueLT Std" panose="020B0604020202020204" pitchFamily="34" charset="0"/>
              </a:rPr>
              <a:t> programming language/platform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Dependency </a:t>
            </a:r>
            <a:r>
              <a:rPr lang="en-US" sz="2000" b="1" dirty="0">
                <a:latin typeface="HelveticaNeueLT Std" panose="020B0604020202020204" pitchFamily="34" charset="0"/>
              </a:rPr>
              <a:t>Injection</a:t>
            </a:r>
            <a:r>
              <a:rPr lang="en-US" sz="2000" dirty="0">
                <a:latin typeface="HelveticaNeueLT Std" panose="020B0604020202020204" pitchFamily="34" charset="0"/>
              </a:rPr>
              <a:t> &amp; simple </a:t>
            </a:r>
            <a:r>
              <a:rPr lang="en-US" sz="2000" b="1" dirty="0">
                <a:latin typeface="HelveticaNeueLT Std" panose="020B0604020202020204" pitchFamily="34" charset="0"/>
              </a:rPr>
              <a:t>method calls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Easy to create database </a:t>
            </a:r>
            <a:r>
              <a:rPr lang="en-US" sz="2000" b="1" dirty="0">
                <a:latin typeface="HelveticaNeueLT Std" panose="020B0604020202020204" pitchFamily="34" charset="0"/>
              </a:rPr>
              <a:t>transaction</a:t>
            </a:r>
            <a:r>
              <a:rPr lang="en-US" sz="2000" dirty="0">
                <a:latin typeface="HelveticaNeueLT Std" panose="020B0604020202020204" pitchFamily="34" charset="0"/>
              </a:rPr>
              <a:t> scopes.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In-process</a:t>
            </a:r>
            <a:r>
              <a:rPr lang="en-US" sz="2000" dirty="0">
                <a:latin typeface="HelveticaNeueLT Std" panose="020B0604020202020204" pitchFamily="34" charset="0"/>
              </a:rPr>
              <a:t> &amp; transactional messaging/event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1601822" y="237286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2164178" y="502091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944466" y="448513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161" y="2252020"/>
            <a:ext cx="516583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Organize codebase </a:t>
            </a:r>
            <a:r>
              <a:rPr lang="en-US" sz="2000" dirty="0">
                <a:latin typeface="HelveticaNeueLT Std" panose="020B0604020202020204" pitchFamily="34" charset="0"/>
              </a:rPr>
              <a:t>better by layering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Domain Driven Design (</a:t>
            </a:r>
            <a:r>
              <a:rPr lang="en-US" sz="2000" b="1" dirty="0">
                <a:latin typeface="HelveticaNeueLT Std" panose="020B0604020202020204" pitchFamily="34" charset="0"/>
              </a:rPr>
              <a:t>DDD</a:t>
            </a:r>
            <a:r>
              <a:rPr lang="en-US" sz="2000" dirty="0">
                <a:latin typeface="HelveticaNeueLT Std" panose="020B0604020202020204" pitchFamily="34" charset="0"/>
              </a:rPr>
              <a:t>) layers: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Application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Presentation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8419973" y="5004795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9200261" y="4661888"/>
            <a:ext cx="0" cy="34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7725638" y="2350489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6749459" y="258999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6749459" y="331994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6749459" y="4049895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7153589" y="2961853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7153589" y="3706988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442175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369180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7411738" y="295791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7640</TotalTime>
  <Words>1456</Words>
  <Application>Microsoft Office PowerPoint</Application>
  <PresentationFormat>Widescreen</PresentationFormat>
  <Paragraphs>403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HelveticaNeueLT Std</vt:lpstr>
      <vt:lpstr>Arial</vt:lpstr>
      <vt:lpstr>Calibri</vt:lpstr>
      <vt:lpstr>HelveticaNeueLT Std Med Cn</vt:lpstr>
      <vt:lpstr>Courier New</vt:lpstr>
      <vt:lpstr>Calibri Light</vt:lpstr>
      <vt:lpstr>Office Theme</vt:lpstr>
      <vt:lpstr>MICROSERVICE IMPLEMENTATION: TOOLS, PATTERNS &amp; PRACTICES</vt:lpstr>
      <vt:lpstr>ABOUT ME  Halil İbrahim Kalkan                   </vt:lpstr>
      <vt:lpstr>WE ARE DEVELOPING OPEN SOURCE AND COMMERCIAL SOFTWARE DEVELOPMENT TOOLS</vt:lpstr>
      <vt:lpstr>ASP.NET BOILERPLATE</vt:lpstr>
      <vt:lpstr>ABP vNEXT</vt:lpstr>
      <vt:lpstr>AGENDA</vt:lpstr>
      <vt:lpstr>PART – I FROM MONOLITHIC TO MICROSERVICE CHALLENGES OF THE DISTRIBUTED ARCHITECTURE</vt:lpstr>
      <vt:lpstr>PART – I : FROM MONOLITHIC TO MICROSERVICE Simple Monolithic Application</vt:lpstr>
      <vt:lpstr>PART – I : FROM MONOLITHIC TO MICROSERVICE Layered Monolithic Application</vt:lpstr>
      <vt:lpstr>PART – I : FROM MONOLITHIC TO MICROSERVICE Layered Monolithic Application</vt:lpstr>
      <vt:lpstr>PART – I : FROM MONOLITHIC TO MICROSERVICE Modular Application</vt:lpstr>
      <vt:lpstr>PART – I : FROM MONOLITHIC TO MICROSERVICE Modular Application / Separated Databases</vt:lpstr>
      <vt:lpstr>PART – I : FROM MONOLITHIC TO MICROSERVICE Modular Application / Separated Databases</vt:lpstr>
      <vt:lpstr>PART – I : FROM MONOLITHIC TO MICROSERVICE Modular Application / Polyglot Persistence</vt:lpstr>
      <vt:lpstr>PART – I : FROM MONOLITHIC TO MICROSERVICE Modular Application / Separated Databases</vt:lpstr>
      <vt:lpstr>PART – I : FROM MONOLITHIC TO MICROSERVICE Distributed Services (SOA)</vt:lpstr>
      <vt:lpstr>PART – I : FROM MONOLITHIC TO MICROSERVICE Modular Application / Distributed Services (SOA)</vt:lpstr>
      <vt:lpstr>PART – I : FROM MONOLITHIC TO MICROSERVICE Modular Application / Distributed Services (SOA)</vt:lpstr>
      <vt:lpstr>PowerPoint Presentation</vt:lpstr>
      <vt:lpstr>PART – II : THE IMPLEMENTATION Overall Solution</vt:lpstr>
      <vt:lpstr>PowerPoint Presentation</vt:lpstr>
      <vt:lpstr>PART – II : THE IMPLEMENTATION Authentication with IdentityServer4</vt:lpstr>
      <vt:lpstr>PART – II : THE IMPLEMENTATION Authentication / Hybrid Flow</vt:lpstr>
      <vt:lpstr>PART – II : THE IMPLEMENTATION Authentication with IdentityServer4</vt:lpstr>
      <vt:lpstr>PART – II : THE IMPLEMENTATION API Gateways</vt:lpstr>
      <vt:lpstr>PART – II : THE IMPLEMENTATION Synchronous Communication of Microservices</vt:lpstr>
      <vt:lpstr>PART – II : THE IMPLEMENTATION Dynamic C# API Proxies</vt:lpstr>
      <vt:lpstr>PART – II : THE IMPLEMENTATION Asynchronous Communication / Pub-Sub Msg</vt:lpstr>
      <vt:lpstr>PART – II : THE IMPLEMENTATION Asynchronous Communication / Event Bus</vt:lpstr>
      <vt:lpstr>PART – II : THE IMPLEMENTATION Asynchronous Communication / Event Bus</vt:lpstr>
      <vt:lpstr>PART – II : THE IMPLEMENTATION Data Duplication &amp; Synchronization</vt:lpstr>
      <vt:lpstr>PART – II : THE IMPLEMENTATION Data Duplication &amp; Synchronization</vt:lpstr>
      <vt:lpstr>PART – II : THE IMPLEMENTATION Data Duplication &amp; Synchronization</vt:lpstr>
      <vt:lpstr>PART – II : THE IMPLEMENTATION Service-to-Service Calls / Access Tokens</vt:lpstr>
      <vt:lpstr>PART – II : THE IMPLEMENTATION Transaction Problem on Publishing Events</vt:lpstr>
      <vt:lpstr>PART – II : THE IMPLEMENTATION Transaction Problem on Publishing Events</vt:lpstr>
      <vt:lpstr>PART – II : THE IMPLEMENTATION Central Logging to Elasticsearch &amp; Kibana UI</vt:lpstr>
      <vt:lpstr>PowerPoint Presentation</vt:lpstr>
      <vt:lpstr>Further Learning / Resources</vt:lpstr>
      <vt:lpstr> Halil İbrahim Kalkan                    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237</cp:revision>
  <dcterms:created xsi:type="dcterms:W3CDTF">2019-02-25T13:56:54Z</dcterms:created>
  <dcterms:modified xsi:type="dcterms:W3CDTF">2019-04-12T11:49:05Z</dcterms:modified>
</cp:coreProperties>
</file>